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57" r:id="rId4"/>
    <p:sldId id="258" r:id="rId5"/>
    <p:sldId id="261" r:id="rId6"/>
    <p:sldId id="262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6600"/>
    <a:srgbClr val="333333"/>
    <a:srgbClr val="FFCC00"/>
    <a:srgbClr val="FF9900"/>
    <a:srgbClr val="CC9900"/>
    <a:srgbClr val="660033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4" y="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FF7C13D-1560-B087-F68D-077DBC2156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43D128D-462E-2B0E-CD2F-0287D441028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71575F65-8530-EF3E-A7B5-A2F419A4C44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3E427EB3-013D-1D12-EAF8-53469EBEF56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89E0EBD0-BD97-3A2E-10B5-9209193D4E5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0DF81F76-EA56-F0CF-239A-EBD0B87654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322B8C-CA19-4954-A048-3FCD272BD17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52D6A95-80BF-9C16-24DE-590588915F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C8F188-AE2E-4EF1-BE8C-0AE9ECE68E3A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65798B2E-CB4D-2612-3ABD-AAD308A566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CC86592-E620-1231-9A90-B7E0D0A8F3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FD701C0-84E2-7F3E-CDAB-201E33166C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2EB28D-6ECA-4206-9AF2-FA8145FDC105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D1ADA315-82AA-C532-8DB2-603E9C1CFC2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ED5B412-C3F7-BF8F-7AB0-CCC0D7A4F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2182B64-F6C8-E990-2415-FC42BF4112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E4DAC9-C18F-4085-AD46-5CDF32A3BA9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55475C71-8240-4408-71E1-0659DDAAF7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CE4B502-4703-5A86-E645-75917C5EE1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56B527-E4C0-4C37-99FA-57929597FE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984A85-833C-4C13-AC0A-0C367462673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23E24DB6-447E-9B62-E6D6-A91008A5A2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09250B4-5F3E-3E0C-6D3C-DEC301C4DF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0B3FEA-A7D8-78BD-3C45-D13A95ECEC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6B2E0-A11C-47CA-9EF6-4CE90F2B0CB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0E9863DE-83CB-C047-0E77-74F0B5AE69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71C5D45-476D-EA85-45E7-2C2B6D90F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64DDC5A-8B42-925F-F6D3-43ACE0F6BF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BBE807-2FA3-44ED-9108-E94CBC16CA9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5B7F5E5-4871-0D73-4C1F-2C9806D7F7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FA2FBC2-71DB-8A2A-FAF4-489AF74D9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7466D78-5273-9406-E65F-11505EA7E8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F3C7A1-5046-4955-80C8-25A540FFB356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1D526A1F-FC3C-7CD9-957B-E01C99CB72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BBCCBF7-8F03-ED5A-45B8-2811B51CA3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B33855D-D396-EEB2-80DA-995B59293E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1B77F-3726-4009-8BF5-144D2CE2E521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F5CFB2B4-33CC-D159-6766-75AB057428C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6815793-9460-9AF6-A3B3-ABEDE24958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9BA6DB0-2A22-D800-90AE-FFE3C01EC9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B8D2FB-3E78-4476-B156-C5A1CCB56AD3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2A4FBEE7-F55E-CCA7-108D-26FD64EDE05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AAE1E63-AA5E-BEDA-0179-1DEE94249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39732-C211-CB31-3129-09E3F8294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EABFD1-CB87-6185-EFEE-5FEC6FC25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329B4-7880-D8C9-CE2F-69613E954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BBD97-7FB0-1D7D-59A5-40E246B74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D703E-3A6C-9B1E-137E-261CD3454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3BB89-6B6F-44C8-A811-D570A90CBC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279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C974E-9417-D01B-02FD-99027D21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D6034-66BC-73FF-1B3B-F3120B1B8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8628F-CCF7-B2E6-4869-AEA67B0CE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CBAF2-DF6D-1C48-A895-0A5509D9A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0038A-5968-77DF-B762-C047AA33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B639F-4948-419F-837C-0E676500F7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877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5A9F97-7A03-B469-9CEC-34C7EC5F3A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97196-7E33-1AC9-C55C-6150DE73A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E0B81-340E-FE20-78EC-A636395D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EC4D3-7938-40A3-3A90-4A0EC4BFE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DEDA4-114C-17D0-9596-DF77AE4F8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204AC-1003-4071-9F8D-5BEDDE8C4A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9971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D5501-DF5D-BDC6-8D08-9B8B2DDC5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CD866517-C323-9117-F60B-AFF561E940AB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0A3C9-5079-6AB0-06A1-EBB756E79E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7774D-1FB3-EEED-ACFF-63D507DF8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54BBA-2E2C-E98A-C48E-4C15FB6A3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3F74AB0-90A5-45D2-BC94-679D611ABA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344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1DAE8-3770-8BEE-B6D4-3D8507A92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2B47A-D7D2-9FB3-FC98-344BF9DC8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308B4-796D-FFCF-3C45-29DBCD276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743D2-AC9B-DED1-019A-06111246C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79E08-DCD9-BCEC-DC0C-6797FDE3C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25460-6AFB-4CBF-A1D1-8479ED3B85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768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CF6CB-560B-EADF-DBA9-6BA6A1D3F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65C58-E33F-C27E-F1A6-C18A1FC71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56215-1B43-6DC4-2D5D-172A45BB4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54970-F72A-DA04-DB1F-D73B5B4F3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DD250-34A6-854E-A28D-8748B29A1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2CE9D-AC6E-4336-80C8-71C7C5F254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489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B99AB-A0B7-66C4-798F-D14FE6B56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C10B4-C3DB-FC9B-E2F6-1E6D0A3D98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BD0C9-8518-2D9B-B371-F39E60D05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0ADEC-62F7-1EA9-5882-E6CA60395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2DA02-1F7F-31A7-43C3-1D08DD1ED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532994-F556-7A53-EBEF-119DC9A83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0A2CC-D65E-43CA-8751-1BEA289A39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951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FAFEE-670A-6F4F-9F55-E144EE9A8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CB015-D978-24DB-AA69-37DEB0CE6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52793-A4C7-5637-28E7-7D43E76B4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23E9F3-BC16-BCA3-65FB-2BD905469A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08F975-C031-7FD7-2058-1C62AC0E30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1CE1E5-B48F-1723-463E-518945E39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A4C009-EA52-CD8C-036C-24AFD7E20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88D412-85C0-C566-09B4-2901DF23A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6A490-31FC-4BF8-AD25-8AE497FAC7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43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B71D5-471A-1890-4CFF-CCFBB9365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258D40-391D-AEB6-DC8C-F9471B143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FAAB2C-DE08-D01D-8B30-EEE10EDC6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E3BBB4-2D49-61F5-7A83-9F23AC3A2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B3E4D-1FE0-468E-B1C7-468152B934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137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C4F5E-FA15-CD5C-9437-E2762DF02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F5B083-8E79-985C-C1CD-0D45188D0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3973B4-8DEE-3B2F-AD31-0441D7BDC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E706F-95E0-4D31-A229-F13FB1ACF1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370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BED64-D63A-035F-FF22-6BD550DF8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5234E-6653-6A63-BDAE-B13CB451F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3FB01-66C5-DBD1-B9EC-43DBFBB25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F57302-7DD5-52EA-1FC0-5D386FC4B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873C7-6120-E7C8-6FF8-18558C25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90AC88-52A7-AE69-4E47-57A957442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5924C-A667-4D3B-9671-4A3F7EA544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3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CE829-DADB-36DB-A132-A9BEC9EFF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226990-2302-9DD1-0AC6-824D45ECDA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5E20BE-8428-5619-EC0B-CEC4F17C8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3ADF0-B96F-117F-AD82-8C987D49E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A72EE4-CD69-8F46-2662-005A35F95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A1D0D-16A7-B598-6A10-B467A21AE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54D4D-253F-4996-AEB4-D3871119F9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439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B234279-33E3-2EF2-43F4-AD50F17B0D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A8B69D0-07AB-7EF2-822F-6D60FB493B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5FE3D41-F595-771E-CE01-A766AF619F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D645042-3CBF-80C8-580E-5B8A40CFF2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3BDFB74-E528-80D8-0A61-18E3D753EE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C69ED9-C44F-41FD-AF48-6A035BA93F3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21">
            <a:extLst>
              <a:ext uri="{FF2B5EF4-FFF2-40B4-BE49-F238E27FC236}">
                <a16:creationId xmlns:a16="http://schemas.microsoft.com/office/drawing/2014/main" id="{1419FD02-5EC2-4C20-AF27-F09ACCEF2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38113"/>
            <a:ext cx="8281988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en-US" sz="4800" b="1">
                <a:solidFill>
                  <a:srgbClr val="FF0000"/>
                </a:solidFill>
              </a:rPr>
              <a:t>Aluminium and Titanium</a:t>
            </a:r>
          </a:p>
          <a:p>
            <a:pPr algn="ctr"/>
            <a:endParaRPr lang="en-GB" altLang="en-US" sz="4800" b="1"/>
          </a:p>
          <a:p>
            <a:r>
              <a:rPr lang="en-GB" altLang="en-US" sz="3200" b="1">
                <a:solidFill>
                  <a:srgbClr val="660066"/>
                </a:solidFill>
              </a:rPr>
              <a:t>These are two metals with a </a:t>
            </a:r>
            <a:r>
              <a:rPr lang="en-GB" altLang="en-US" sz="3200" b="1">
                <a:solidFill>
                  <a:srgbClr val="CC9900"/>
                </a:solidFill>
              </a:rPr>
              <a:t>low density</a:t>
            </a:r>
            <a:r>
              <a:rPr lang="en-GB" altLang="en-US" sz="3200" b="1">
                <a:solidFill>
                  <a:srgbClr val="660066"/>
                </a:solidFill>
              </a:rPr>
              <a:t> which means they are </a:t>
            </a:r>
            <a:r>
              <a:rPr lang="en-GB" altLang="en-US" sz="3200" b="1">
                <a:solidFill>
                  <a:srgbClr val="CC9900"/>
                </a:solidFill>
              </a:rPr>
              <a:t>lightweight </a:t>
            </a:r>
            <a:r>
              <a:rPr lang="en-GB" altLang="en-US" sz="3200" b="1">
                <a:solidFill>
                  <a:srgbClr val="660066"/>
                </a:solidFill>
              </a:rPr>
              <a:t>for their size.</a:t>
            </a:r>
          </a:p>
          <a:p>
            <a:endParaRPr lang="en-GB" altLang="en-US" sz="3200" b="1">
              <a:solidFill>
                <a:srgbClr val="660066"/>
              </a:solidFill>
            </a:endParaRPr>
          </a:p>
        </p:txBody>
      </p:sp>
      <p:pic>
        <p:nvPicPr>
          <p:cNvPr id="2072" name="Picture 24" descr="aluminium rods">
            <a:extLst>
              <a:ext uri="{FF2B5EF4-FFF2-40B4-BE49-F238E27FC236}">
                <a16:creationId xmlns:a16="http://schemas.microsoft.com/office/drawing/2014/main" id="{DB219156-EA20-042D-F559-2AE855C67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8608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3" name="Rectangle 25">
            <a:extLst>
              <a:ext uri="{FF2B5EF4-FFF2-40B4-BE49-F238E27FC236}">
                <a16:creationId xmlns:a16="http://schemas.microsoft.com/office/drawing/2014/main" id="{85901D54-86F7-7C77-9E5C-E5910D07C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597275"/>
            <a:ext cx="4572000" cy="326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>
                <a:solidFill>
                  <a:srgbClr val="333333"/>
                </a:solidFill>
              </a:rPr>
              <a:t>Aluminium is used for aircraft, trains, overhead power cables, saucepans and cooking foil. </a:t>
            </a:r>
          </a:p>
          <a:p>
            <a:pPr>
              <a:spcBef>
                <a:spcPct val="50000"/>
              </a:spcBef>
            </a:pPr>
            <a:endParaRPr lang="en-GB" altLang="en-US" sz="3200" b="1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 descr="the reaction between titanium metal and potassium perchlorate ">
            <a:extLst>
              <a:ext uri="{FF2B5EF4-FFF2-40B4-BE49-F238E27FC236}">
                <a16:creationId xmlns:a16="http://schemas.microsoft.com/office/drawing/2014/main" id="{6837373D-11ED-677D-8EA7-579480235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05263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The picture above shows the result from adding titanium powder to a burning mixture of potassium chlorate and sucrose.">
            <a:extLst>
              <a:ext uri="{FF2B5EF4-FFF2-40B4-BE49-F238E27FC236}">
                <a16:creationId xmlns:a16="http://schemas.microsoft.com/office/drawing/2014/main" id="{4F9FA9C1-3198-9239-F3F3-46EAA521E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860800"/>
            <a:ext cx="2736850" cy="247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2" name="Rectangle 10">
            <a:extLst>
              <a:ext uri="{FF2B5EF4-FFF2-40B4-BE49-F238E27FC236}">
                <a16:creationId xmlns:a16="http://schemas.microsoft.com/office/drawing/2014/main" id="{119C913C-9933-61DE-5152-A0D72AFB9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4313"/>
            <a:ext cx="9578975" cy="612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en-US" sz="3200"/>
              <a:t>                  </a:t>
            </a:r>
            <a:r>
              <a:rPr lang="en-GB" altLang="en-US" sz="3600" b="1">
                <a:solidFill>
                  <a:srgbClr val="FF0000"/>
                </a:solidFill>
              </a:rPr>
              <a:t>Titanium,</a:t>
            </a:r>
            <a:r>
              <a:rPr lang="en-GB" altLang="en-US" sz="3600" b="1"/>
              <a:t> when pure, </a:t>
            </a:r>
          </a:p>
          <a:p>
            <a:pPr algn="ctr"/>
            <a:r>
              <a:rPr lang="en-GB" altLang="en-US" sz="3600" b="1"/>
              <a:t>                         is a lustrous, white metal. </a:t>
            </a:r>
          </a:p>
          <a:p>
            <a:endParaRPr lang="en-GB" altLang="en-US" sz="3600" b="1"/>
          </a:p>
          <a:p>
            <a:endParaRPr lang="en-GB" altLang="en-US" sz="3200" b="1"/>
          </a:p>
          <a:p>
            <a:r>
              <a:rPr lang="en-GB" altLang="en-US" sz="3200" b="1"/>
              <a:t>The metal burns in air and is the only element that burns in nitrogen. It is marvellous in fireworks.</a:t>
            </a:r>
          </a:p>
          <a:p>
            <a:endParaRPr lang="en-GB" altLang="en-US" sz="3200" b="1"/>
          </a:p>
          <a:p>
            <a:endParaRPr lang="en-GB" altLang="en-US" sz="3200" b="1"/>
          </a:p>
          <a:p>
            <a:endParaRPr lang="en-GB" altLang="en-US" sz="3200"/>
          </a:p>
          <a:p>
            <a:endParaRPr lang="en-GB" altLang="en-US" sz="3200"/>
          </a:p>
          <a:p>
            <a:endParaRPr lang="en-GB" altLang="en-US" sz="3200"/>
          </a:p>
        </p:txBody>
      </p:sp>
      <p:pic>
        <p:nvPicPr>
          <p:cNvPr id="8206" name="Picture 14" descr="titanium wire">
            <a:extLst>
              <a:ext uri="{FF2B5EF4-FFF2-40B4-BE49-F238E27FC236}">
                <a16:creationId xmlns:a16="http://schemas.microsoft.com/office/drawing/2014/main" id="{9D3C80FB-A1DB-5BED-CA08-C4FA102A9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60350"/>
            <a:ext cx="2736850" cy="205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image: Cross section of aluminium, showing thin oxide layer.">
            <a:extLst>
              <a:ext uri="{FF2B5EF4-FFF2-40B4-BE49-F238E27FC236}">
                <a16:creationId xmlns:a16="http://schemas.microsoft.com/office/drawing/2014/main" id="{0812C6C0-CEEE-54BA-7A4C-401728F31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429000"/>
            <a:ext cx="7780338" cy="315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7" name="Rectangle 15">
            <a:extLst>
              <a:ext uri="{FF2B5EF4-FFF2-40B4-BE49-F238E27FC236}">
                <a16:creationId xmlns:a16="http://schemas.microsoft.com/office/drawing/2014/main" id="{9EF2AFE7-CE1B-3F62-12C7-45489A5E4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49275"/>
            <a:ext cx="79914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 sz="3600">
              <a:solidFill>
                <a:srgbClr val="FF6600"/>
              </a:solidFill>
            </a:endParaRPr>
          </a:p>
          <a:p>
            <a:r>
              <a:rPr lang="en-GB" altLang="en-US" sz="4000" b="1">
                <a:solidFill>
                  <a:srgbClr val="FF9900"/>
                </a:solidFill>
              </a:rPr>
              <a:t>Aluminium and Titanium</a:t>
            </a:r>
            <a:r>
              <a:rPr lang="en-GB" altLang="en-US" sz="4000">
                <a:solidFill>
                  <a:srgbClr val="FF9900"/>
                </a:solidFill>
              </a:rPr>
              <a:t> </a:t>
            </a:r>
            <a:r>
              <a:rPr lang="en-GB" altLang="en-US" sz="4000" b="1">
                <a:solidFill>
                  <a:srgbClr val="FF9900"/>
                </a:solidFill>
              </a:rPr>
              <a:t>resist corrosion</a:t>
            </a:r>
            <a:r>
              <a:rPr lang="en-GB" altLang="en-US" sz="3200"/>
              <a:t> as they have a very thin layer of their oxides on the surface, which stops air and water getting to the metal.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E8E549D1-6E77-3E22-461F-B712D2A35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-123825"/>
            <a:ext cx="8856662" cy="686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en-GB" altLang="en-US" sz="4000" b="1">
              <a:solidFill>
                <a:schemeClr val="accent2"/>
              </a:solidFill>
            </a:endParaRPr>
          </a:p>
          <a:p>
            <a:pPr algn="ctr"/>
            <a:r>
              <a:rPr lang="en-GB" altLang="en-US" sz="4800" b="1">
                <a:solidFill>
                  <a:schemeClr val="accent2"/>
                </a:solidFill>
              </a:rPr>
              <a:t>Extraction</a:t>
            </a:r>
            <a:br>
              <a:rPr lang="en-GB" altLang="en-US" sz="4800" b="1">
                <a:solidFill>
                  <a:schemeClr val="accent2"/>
                </a:solidFill>
              </a:rPr>
            </a:br>
            <a:endParaRPr lang="en-GB" altLang="en-US" sz="4800"/>
          </a:p>
          <a:p>
            <a:r>
              <a:rPr lang="en-GB" altLang="en-US" sz="3200"/>
              <a:t>Unlike iron, aluminium and titanium</a:t>
            </a:r>
          </a:p>
          <a:p>
            <a:r>
              <a:rPr lang="en-GB" altLang="en-US" sz="3200" b="1"/>
              <a:t>cannot be extracted from their oxides by reduction with carbon because: </a:t>
            </a:r>
          </a:p>
          <a:p>
            <a:r>
              <a:rPr lang="en-GB" altLang="en-US" sz="3200"/>
              <a:t> </a:t>
            </a:r>
          </a:p>
          <a:p>
            <a:r>
              <a:rPr lang="en-GB" altLang="en-US" sz="3600" b="1">
                <a:solidFill>
                  <a:srgbClr val="660066"/>
                </a:solidFill>
              </a:rPr>
              <a:t>Aluminium is more reactive than carbon, so the reaction does not work. </a:t>
            </a:r>
          </a:p>
          <a:p>
            <a:endParaRPr lang="en-GB" altLang="en-US" sz="3600" b="1">
              <a:solidFill>
                <a:srgbClr val="660066"/>
              </a:solidFill>
            </a:endParaRPr>
          </a:p>
          <a:p>
            <a:r>
              <a:rPr lang="en-GB" altLang="en-US" sz="3600" b="1">
                <a:solidFill>
                  <a:srgbClr val="660033"/>
                </a:solidFill>
              </a:rPr>
              <a:t>Titanium forms titanium carbide with carbon, which makes the metal brittle. </a:t>
            </a:r>
          </a:p>
        </p:txBody>
      </p:sp>
      <p:pic>
        <p:nvPicPr>
          <p:cNvPr id="5125" name="Picture 5">
            <a:extLst>
              <a:ext uri="{FF2B5EF4-FFF2-40B4-BE49-F238E27FC236}">
                <a16:creationId xmlns:a16="http://schemas.microsoft.com/office/drawing/2014/main" id="{123ED007-8E81-A869-05D0-8BCC1CF43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700" y="0"/>
            <a:ext cx="2279650" cy="270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AED19232-6AE9-E7E8-9B2D-2D89FA7996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2332038"/>
            <a:ext cx="8229600" cy="4525962"/>
          </a:xfrm>
        </p:spPr>
        <p:txBody>
          <a:bodyPr/>
          <a:lstStyle/>
          <a:p>
            <a:r>
              <a:rPr lang="en-GB" altLang="en-US" b="1"/>
              <a:t>In order to isolate pure aluminium, impurities must be removed from the bauxite. </a:t>
            </a:r>
          </a:p>
          <a:p>
            <a:endParaRPr lang="en-GB" altLang="en-US" b="1"/>
          </a:p>
          <a:p>
            <a:r>
              <a:rPr lang="en-GB" altLang="en-US" b="1"/>
              <a:t>This is done by the </a:t>
            </a:r>
            <a:r>
              <a:rPr lang="en-GB" altLang="en-US" b="1">
                <a:solidFill>
                  <a:srgbClr val="FF0000"/>
                </a:solidFill>
              </a:rPr>
              <a:t>Bayer process</a:t>
            </a:r>
            <a:r>
              <a:rPr lang="en-GB" altLang="en-US" b="1"/>
              <a:t>, which involves treatment with </a:t>
            </a:r>
            <a:r>
              <a:rPr lang="en-GB" altLang="en-US" b="1">
                <a:solidFill>
                  <a:srgbClr val="FF0000"/>
                </a:solidFill>
              </a:rPr>
              <a:t>sodium hydroxide</a:t>
            </a:r>
            <a:r>
              <a:rPr lang="en-GB" altLang="en-US" b="1"/>
              <a:t> </a:t>
            </a:r>
            <a:r>
              <a:rPr lang="en-GB" altLang="en-US" b="1">
                <a:solidFill>
                  <a:srgbClr val="FF0000"/>
                </a:solidFill>
              </a:rPr>
              <a:t>solution</a:t>
            </a:r>
            <a:r>
              <a:rPr lang="en-GB" altLang="en-US" b="1"/>
              <a:t>, followed by purification using </a:t>
            </a:r>
            <a:r>
              <a:rPr lang="en-GB" altLang="en-US" b="1">
                <a:solidFill>
                  <a:srgbClr val="FF0000"/>
                </a:solidFill>
              </a:rPr>
              <a:t>electrolysis.</a:t>
            </a:r>
          </a:p>
        </p:txBody>
      </p:sp>
      <p:pic>
        <p:nvPicPr>
          <p:cNvPr id="9220" name="Picture 4" descr="aluminium rods">
            <a:extLst>
              <a:ext uri="{FF2B5EF4-FFF2-40B4-BE49-F238E27FC236}">
                <a16:creationId xmlns:a16="http://schemas.microsoft.com/office/drawing/2014/main" id="{B87A3CC3-8AD6-6296-046F-BE07F10AD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0"/>
            <a:ext cx="2592387" cy="194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Text Box 5">
            <a:extLst>
              <a:ext uri="{FF2B5EF4-FFF2-40B4-BE49-F238E27FC236}">
                <a16:creationId xmlns:a16="http://schemas.microsoft.com/office/drawing/2014/main" id="{A94BFC7C-1622-A219-EDD2-23073ED90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404813"/>
            <a:ext cx="55800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b="1"/>
              <a:t>Aluminium is mined in huge scales as bauxite.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E066AA6C-81C6-3E22-F356-775D474E6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3473450"/>
            <a:ext cx="8229600" cy="338455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/>
              <a:t>   </a:t>
            </a:r>
            <a:r>
              <a:rPr lang="en-GB" altLang="en-US" b="1"/>
              <a:t>This involves the action of </a:t>
            </a:r>
            <a:r>
              <a:rPr lang="en-GB" altLang="en-US" b="1">
                <a:solidFill>
                  <a:srgbClr val="FF0000"/>
                </a:solidFill>
              </a:rPr>
              <a:t>chlorine</a:t>
            </a:r>
            <a:r>
              <a:rPr lang="en-GB" altLang="en-US" b="1"/>
              <a:t> and </a:t>
            </a:r>
            <a:r>
              <a:rPr lang="en-GB" altLang="en-US" b="1">
                <a:solidFill>
                  <a:srgbClr val="FF0000"/>
                </a:solidFill>
              </a:rPr>
              <a:t>carbon</a:t>
            </a:r>
            <a:r>
              <a:rPr lang="en-GB" altLang="en-US" b="1"/>
              <a:t> on the titanium ore followed by </a:t>
            </a:r>
            <a:r>
              <a:rPr lang="en-GB" altLang="en-US" b="1">
                <a:solidFill>
                  <a:srgbClr val="FF0000"/>
                </a:solidFill>
              </a:rPr>
              <a:t>fractional distillation</a:t>
            </a:r>
            <a:r>
              <a:rPr lang="en-GB" altLang="en-US" b="1"/>
              <a:t> and then </a:t>
            </a:r>
            <a:r>
              <a:rPr lang="en-GB" altLang="en-US" b="1">
                <a:solidFill>
                  <a:srgbClr val="FF0000"/>
                </a:solidFill>
              </a:rPr>
              <a:t>reduction with magnesium</a:t>
            </a:r>
            <a:r>
              <a:rPr lang="en-GB" altLang="en-US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10244" name="Picture 4" descr="titanium wire">
            <a:extLst>
              <a:ext uri="{FF2B5EF4-FFF2-40B4-BE49-F238E27FC236}">
                <a16:creationId xmlns:a16="http://schemas.microsoft.com/office/drawing/2014/main" id="{BBCA055C-949B-E365-B619-F8CB854FE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60350"/>
            <a:ext cx="2736850" cy="205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5" name="Text Box 5">
            <a:extLst>
              <a:ext uri="{FF2B5EF4-FFF2-40B4-BE49-F238E27FC236}">
                <a16:creationId xmlns:a16="http://schemas.microsoft.com/office/drawing/2014/main" id="{DCF4DFC9-D449-9103-089D-8A13ED470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908050"/>
            <a:ext cx="4249737" cy="238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altLang="en-US" sz="3200" b="1"/>
              <a:t>Titanium is isolated using </a:t>
            </a:r>
            <a:r>
              <a:rPr lang="en-GB" altLang="en-US" sz="3200" b="1">
                <a:solidFill>
                  <a:srgbClr val="FF0000"/>
                </a:solidFill>
              </a:rPr>
              <a:t>the </a:t>
            </a:r>
          </a:p>
          <a:p>
            <a:pPr>
              <a:spcBef>
                <a:spcPct val="20000"/>
              </a:spcBef>
            </a:pPr>
            <a:r>
              <a:rPr lang="en-GB" altLang="en-US" sz="3200" b="1">
                <a:solidFill>
                  <a:srgbClr val="FF0000"/>
                </a:solidFill>
              </a:rPr>
              <a:t>Kroll method</a:t>
            </a:r>
            <a:r>
              <a:rPr lang="en-GB" altLang="en-US" sz="3200" b="1"/>
              <a:t>. </a:t>
            </a:r>
          </a:p>
          <a:p>
            <a:pPr>
              <a:spcBef>
                <a:spcPct val="50000"/>
              </a:spcBef>
            </a:pPr>
            <a:endParaRPr lang="en-GB" altLang="en-US" sz="32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id="{A620E98C-1944-490F-E548-7191D5A92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333375"/>
            <a:ext cx="8280400" cy="613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5400" u="sng">
                <a:solidFill>
                  <a:srgbClr val="009900"/>
                </a:solidFill>
              </a:rPr>
              <a:t>COST</a:t>
            </a:r>
          </a:p>
          <a:p>
            <a:endParaRPr lang="en-GB" altLang="en-US" sz="5400" u="sng">
              <a:solidFill>
                <a:srgbClr val="009900"/>
              </a:solidFill>
            </a:endParaRPr>
          </a:p>
          <a:p>
            <a:r>
              <a:rPr lang="en-GB" altLang="en-US" sz="3600">
                <a:solidFill>
                  <a:srgbClr val="660066"/>
                </a:solidFill>
              </a:rPr>
              <a:t>Aluminium extraction is </a:t>
            </a:r>
            <a:r>
              <a:rPr lang="en-GB" altLang="en-US" sz="3600" b="1">
                <a:solidFill>
                  <a:srgbClr val="660066"/>
                </a:solidFill>
              </a:rPr>
              <a:t>expensive</a:t>
            </a:r>
            <a:r>
              <a:rPr lang="en-GB" altLang="en-US" sz="3600">
                <a:solidFill>
                  <a:srgbClr val="660066"/>
                </a:solidFill>
              </a:rPr>
              <a:t> because </a:t>
            </a:r>
            <a:r>
              <a:rPr lang="en-GB" altLang="en-US" sz="3600" b="1">
                <a:solidFill>
                  <a:srgbClr val="660066"/>
                </a:solidFill>
              </a:rPr>
              <a:t>the process needs a lot of electrical energy</a:t>
            </a:r>
            <a:r>
              <a:rPr lang="en-GB" altLang="en-US" sz="3600">
                <a:solidFill>
                  <a:srgbClr val="660066"/>
                </a:solidFill>
              </a:rPr>
              <a:t>. </a:t>
            </a:r>
          </a:p>
          <a:p>
            <a:endParaRPr lang="en-GB" altLang="en-US" sz="3600">
              <a:solidFill>
                <a:srgbClr val="660066"/>
              </a:solidFill>
            </a:endParaRPr>
          </a:p>
          <a:p>
            <a:r>
              <a:rPr lang="en-GB" altLang="en-US" sz="3600">
                <a:solidFill>
                  <a:srgbClr val="660033"/>
                </a:solidFill>
              </a:rPr>
              <a:t>Titanium extraction is </a:t>
            </a:r>
            <a:r>
              <a:rPr lang="en-GB" altLang="en-US" sz="3600" b="1">
                <a:solidFill>
                  <a:srgbClr val="660033"/>
                </a:solidFill>
              </a:rPr>
              <a:t>expensive </a:t>
            </a:r>
            <a:r>
              <a:rPr lang="en-GB" altLang="en-US" sz="3600">
                <a:solidFill>
                  <a:srgbClr val="660033"/>
                </a:solidFill>
              </a:rPr>
              <a:t>because </a:t>
            </a:r>
            <a:r>
              <a:rPr lang="en-GB" altLang="en-US" sz="3600" b="1">
                <a:solidFill>
                  <a:srgbClr val="660033"/>
                </a:solidFill>
              </a:rPr>
              <a:t>the process involves several stages</a:t>
            </a:r>
            <a:r>
              <a:rPr lang="en-GB" altLang="en-US" sz="3600">
                <a:solidFill>
                  <a:srgbClr val="660033"/>
                </a:solidFill>
              </a:rPr>
              <a:t> and a lot of energy. This especially </a:t>
            </a:r>
            <a:r>
              <a:rPr lang="en-GB" altLang="en-US" sz="3600" b="1">
                <a:solidFill>
                  <a:srgbClr val="660033"/>
                </a:solidFill>
              </a:rPr>
              <a:t>limits the uses</a:t>
            </a:r>
            <a:r>
              <a:rPr lang="en-GB" altLang="en-US" sz="3600">
                <a:solidFill>
                  <a:srgbClr val="660033"/>
                </a:solidFill>
              </a:rPr>
              <a:t> of titanium.  </a:t>
            </a:r>
          </a:p>
        </p:txBody>
      </p:sp>
      <p:pic>
        <p:nvPicPr>
          <p:cNvPr id="6150" name="Picture 6">
            <a:extLst>
              <a:ext uri="{FF2B5EF4-FFF2-40B4-BE49-F238E27FC236}">
                <a16:creationId xmlns:a16="http://schemas.microsoft.com/office/drawing/2014/main" id="{67B2CD0D-4059-481B-2618-447DDF313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0"/>
            <a:ext cx="1844675" cy="195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BFE7955-A4EE-55CF-476D-4F7A980F2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en-GB" altLang="en-US" u="sng">
                <a:solidFill>
                  <a:schemeClr val="hlink"/>
                </a:solidFill>
              </a:rPr>
              <a:t>Summary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7FACD74-9AE7-22B9-94B9-289AFC26A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820150" cy="54006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2800" b="1"/>
              <a:t>Aluminium and Titanium both have a </a:t>
            </a:r>
            <a:r>
              <a:rPr lang="en-GB" altLang="en-US" sz="2800" b="1">
                <a:solidFill>
                  <a:srgbClr val="FF0000"/>
                </a:solidFill>
              </a:rPr>
              <a:t>low density</a:t>
            </a:r>
            <a:r>
              <a:rPr lang="en-GB" altLang="en-US" sz="2800" b="1"/>
              <a:t> which means they are </a:t>
            </a:r>
            <a:r>
              <a:rPr lang="en-GB" altLang="en-US" sz="2800" b="1">
                <a:solidFill>
                  <a:srgbClr val="FF0000"/>
                </a:solidFill>
              </a:rPr>
              <a:t>lightweight for their size.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2800" b="1">
              <a:solidFill>
                <a:srgbClr val="FF0000"/>
              </a:solidFill>
            </a:endParaRPr>
          </a:p>
          <a:p>
            <a:r>
              <a:rPr lang="en-GB" altLang="en-US" sz="2800" b="1"/>
              <a:t>They </a:t>
            </a:r>
            <a:r>
              <a:rPr lang="en-GB" altLang="en-US" sz="2800" b="1">
                <a:solidFill>
                  <a:srgbClr val="009900"/>
                </a:solidFill>
              </a:rPr>
              <a:t>resist corrosion.</a:t>
            </a:r>
          </a:p>
          <a:p>
            <a:pPr>
              <a:buFontTx/>
              <a:buNone/>
            </a:pPr>
            <a:endParaRPr lang="en-GB" altLang="en-US" sz="2800" b="1">
              <a:solidFill>
                <a:srgbClr val="009900"/>
              </a:solidFill>
            </a:endParaRP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B8BF5122-9FC8-19D2-41E4-5D7DE30D1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5445125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 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0482A4B7-0AE3-C7C1-64C2-9E822A410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3429000"/>
            <a:ext cx="7848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altLang="en-US" sz="2800" b="1"/>
              <a:t>  They </a:t>
            </a:r>
            <a:r>
              <a:rPr lang="en-GB" altLang="en-US" sz="2800" b="1">
                <a:solidFill>
                  <a:srgbClr val="660033"/>
                </a:solidFill>
              </a:rPr>
              <a:t>cannot be extracted by  reduction</a:t>
            </a:r>
            <a:r>
              <a:rPr lang="en-GB" altLang="en-US" sz="2800" b="1"/>
              <a:t>. </a:t>
            </a:r>
          </a:p>
          <a:p>
            <a:pPr>
              <a:buFontTx/>
              <a:buChar char="•"/>
            </a:pPr>
            <a:endParaRPr lang="en-GB" altLang="en-US" sz="2800" b="1"/>
          </a:p>
          <a:p>
            <a:r>
              <a:rPr lang="en-GB" altLang="en-US"/>
              <a:t> </a:t>
            </a:r>
            <a:r>
              <a:rPr lang="en-GB" altLang="en-US" sz="2800"/>
              <a:t>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0BF52B96-7F4A-EB35-2CD1-1BD40C0DF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4508500"/>
            <a:ext cx="8207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altLang="en-US" sz="2800" b="1"/>
              <a:t>   </a:t>
            </a:r>
            <a:r>
              <a:rPr lang="en-GB" altLang="en-US" sz="2800" b="1">
                <a:solidFill>
                  <a:srgbClr val="0033CC"/>
                </a:solidFill>
              </a:rPr>
              <a:t>Extraction is expensive</a:t>
            </a:r>
            <a:r>
              <a:rPr lang="en-GB" altLang="en-US" sz="2800" b="1"/>
              <a:t> because there are</a:t>
            </a:r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C631C54C-5414-7316-E8B6-3A092377D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13325"/>
            <a:ext cx="7993063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b="1">
                <a:solidFill>
                  <a:srgbClr val="0033CC"/>
                </a:solidFill>
              </a:rPr>
              <a:t>several stages</a:t>
            </a:r>
            <a:r>
              <a:rPr lang="en-GB" altLang="en-US" sz="2800" b="1"/>
              <a:t> involved and the processes require </a:t>
            </a:r>
            <a:r>
              <a:rPr lang="en-GB" altLang="en-US" sz="2800" b="1">
                <a:solidFill>
                  <a:srgbClr val="0033CC"/>
                </a:solidFill>
              </a:rPr>
              <a:t>a lot of energy.</a:t>
            </a:r>
          </a:p>
          <a:p>
            <a:pPr>
              <a:spcBef>
                <a:spcPct val="50000"/>
              </a:spcBef>
            </a:pPr>
            <a:endParaRPr lang="en-GB" altLang="en-US" sz="28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A7819708-AC60-2713-913D-E1991F2BC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377</Words>
  <Application>Microsoft Office PowerPoint</Application>
  <PresentationFormat>On-screen Show (4:3)</PresentationFormat>
  <Paragraphs>59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Nayan GRIFFITHS</cp:lastModifiedBy>
  <cp:revision>9</cp:revision>
  <dcterms:created xsi:type="dcterms:W3CDTF">2007-10-16T20:32:51Z</dcterms:created>
  <dcterms:modified xsi:type="dcterms:W3CDTF">2023-05-23T20:40:46Z</dcterms:modified>
</cp:coreProperties>
</file>